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5" r:id="rId3"/>
    <p:sldId id="280" r:id="rId4"/>
    <p:sldId id="311" r:id="rId5"/>
    <p:sldId id="294" r:id="rId6"/>
    <p:sldId id="322" r:id="rId7"/>
    <p:sldId id="314" r:id="rId8"/>
    <p:sldId id="312" r:id="rId9"/>
    <p:sldId id="316" r:id="rId10"/>
    <p:sldId id="318" r:id="rId11"/>
    <p:sldId id="320" r:id="rId12"/>
    <p:sldId id="317" r:id="rId13"/>
    <p:sldId id="315" r:id="rId14"/>
    <p:sldId id="319" r:id="rId15"/>
    <p:sldId id="321" r:id="rId16"/>
    <p:sldId id="26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4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6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0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3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317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54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68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11EB-D329-41AC-A27B-AABF4C979710}" type="datetimeFigureOut">
              <a:rPr lang="ru-RU" smtClean="0"/>
              <a:t>24.03.2021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7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%D0%97%D0%B0%D0%B4%D0%B0%D1%87%D0%B0_%D0%BE_%D1%80%D1%8E%D0%BA%D0%B7%D0%B0%D0%BA%D0%B5" TargetMode="External"/><Relationship Id="rId3" Type="http://schemas.openxmlformats.org/officeDocument/2006/relationships/image" Target="../media/image3.emf"/><Relationship Id="rId7" Type="http://schemas.openxmlformats.org/officeDocument/2006/relationships/hyperlink" Target="http://www.panasenko.ru/Articles/168/168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u.wikipedia.org/wiki/%D0%A5%D0%B5%D1%88-%D1%84%D1%83%D0%BD%D0%BA%D1%86%D0%B8%D1%8F#%D0%9C%D0%B5%D1%82%D0%BE%D0%B4%D1%8B_%D0%B1%D0%BE%D1%80%D1%8C%D0%B1%D1%8B_%D1%81_%D0%BA%D0%BE%D0%BB%D0%BB%D0%B8%D0%B7%D0%B8%D1%8F%D0%BC%D0%B8" TargetMode="External"/><Relationship Id="rId5" Type="http://schemas.openxmlformats.org/officeDocument/2006/relationships/hyperlink" Target="https://habr.com/ru/company/otus/blog/448350/" TargetMode="External"/><Relationship Id="rId4" Type="http://schemas.openxmlformats.org/officeDocument/2006/relationships/hyperlink" Target="https://habr.com/ru/post/345740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2724" y="595533"/>
            <a:ext cx="6759086" cy="1050796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 программирования С++</a:t>
            </a: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Алгоритмы и структуры данных</a:t>
            </a:r>
            <a:endParaRPr lang="ru-RU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2724" y="5205976"/>
            <a:ext cx="7744741" cy="1173907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>
            <a:defPPr>
              <a:defRPr lang="ru-RU"/>
            </a:defPPr>
            <a:lvl1pPr>
              <a:defRPr sz="2300">
                <a:solidFill>
                  <a:schemeClr val="bg1"/>
                </a:solidFill>
                <a:latin typeface="Gilroy" pitchFamily="50" charset="-52"/>
              </a:defRPr>
            </a:lvl1pPr>
          </a:lstStyle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Преподаватели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Пысин Максим Дмитриевич,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Краснов Дмитрий Олегович, аспирант кафедры ИКТ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74672" y="2522572"/>
            <a:ext cx="7042690" cy="2143403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Хеширование</a:t>
            </a:r>
          </a:p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Хеш-таблицы</a:t>
            </a:r>
          </a:p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Словари ключ значени</a:t>
            </a:r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</a:t>
            </a:r>
            <a:endParaRPr lang="ru-RU" sz="4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948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Идеальной можно назвать ту функцию, которая отвечает следующим свойствам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Детерминированность;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Высокая скорость вычисления значения хеш-функции для любого заданного сообщения;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Невозможность сгенерировать сообщение из его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-значения, за исключением попыток создания всех возможных сообщений;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Наличие лавинного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эффекта;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Невозможность найти два разных сообщения с одинаковыми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-значениями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Высокая энтропия информации на выходе.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Идеальная криптографическая </a:t>
            </a:r>
            <a:r>
              <a:rPr lang="ru-RU" sz="2400" dirty="0" err="1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функция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1105" y="4717219"/>
            <a:ext cx="10407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Лавинным эффектом называют ситуацию, в которой при генерации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хеша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для двух слабо отличающихся друг от друга изначальных набора данных, результат будет отличаться колоссально.</a:t>
            </a:r>
          </a:p>
        </p:txBody>
      </p:sp>
      <p:sp>
        <p:nvSpPr>
          <p:cNvPr id="12" name="Заголовок 2"/>
          <p:cNvSpPr txBox="1">
            <a:spLocks/>
          </p:cNvSpPr>
          <p:nvPr/>
        </p:nvSpPr>
        <p:spPr>
          <a:xfrm>
            <a:off x="829651" y="4282288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Лавинный эффект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5" name="Таблица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897713"/>
              </p:ext>
            </p:extLst>
          </p:nvPr>
        </p:nvGraphicFramePr>
        <p:xfrm>
          <a:off x="820125" y="5501521"/>
          <a:ext cx="10408070" cy="1112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469170">
                  <a:extLst>
                    <a:ext uri="{9D8B030D-6E8A-4147-A177-3AD203B41FA5}">
                      <a16:colId xmlns:a16="http://schemas.microsoft.com/office/drawing/2014/main" val="522657070"/>
                    </a:ext>
                  </a:extLst>
                </a:gridCol>
                <a:gridCol w="8938900">
                  <a:extLst>
                    <a:ext uri="{9D8B030D-6E8A-4147-A177-3AD203B41FA5}">
                      <a16:colId xmlns:a16="http://schemas.microsoft.com/office/drawing/2014/main" val="11912772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Лавинным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f0702fb787271faa27f4b6ae3f9c9d5f037df97575489b2de136d40cdcb7ea5e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465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лавинным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ae4ab7df13b47ed51303569d00c0f8a57e95d5a9f5689747de19fa45dd95195a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791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err="1" smtClean="0"/>
                        <a:t>лавиннын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d5607d1591c52e9b1fb319dd0e0ca84f99b3d83c93545cc653fd60fd3e9001f2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4713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96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Соль, это дополнительные данные которые вносятся в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функцию и генерируются случайным образом.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Соль делиться на статическую – одинаковая на каждый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 динамическую, разная для каждого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хеша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Сама соль, в случае если она динамическая, как правило записывается рядом с итоговым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хешом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 нужна для повторного хеширования данных при поиске.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Наличие соли защищает от атаки связанной с перебором по словарю возможных исходных значений (например, перебор по словарю популярных паролей), т.е. позволяет скрыть факт использования одинаковых входных значения.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0125" y="3997747"/>
            <a:ext cx="10407090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Малая длина соли и низкая энтропия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Если соль имеет малую длину, злоумышленнику будет легко создать радужную таблицу, состоящую из всех возможных солей определённой длины, добавляемых к каждому вероятному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паролю.</a:t>
            </a:r>
          </a:p>
          <a:p>
            <a:pPr>
              <a:lnSpc>
                <a:spcPct val="150000"/>
              </a:lnSpc>
            </a:pP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Повторное </a:t>
            </a: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использование соли для разных </a:t>
            </a: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прообразов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Хотя использование статической соли для одинаковых прообразов сделает некоторые существующие радужные таблицы бесполезными, следует заметить, что если соль статично вписана в исходный код популярного продукта, то она может быть рано или поздно извлечена, после чего на основе этой соли можно создать новую радужную таблицу. 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Заголовок 2"/>
          <p:cNvSpPr txBox="1">
            <a:spLocks/>
          </p:cNvSpPr>
          <p:nvPr/>
        </p:nvSpPr>
        <p:spPr>
          <a:xfrm>
            <a:off x="829651" y="3578574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Проблемы соли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12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Суть атаки заключается в поиске коллизий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функции на основе парадокса дней рождений, суть парадокса состоит в том, что в группе состоящей из 23 и более человек, вероятность совпадения дня рождения(число, месяц) хотя бы у 2х людей превышает 50%. В итоге, идея заключается в том что бы брать набор правильных и не правильных данных с найденными коллизиями, и после выполнения операции хеширования выдавать за правильный документ, неправильный, так как их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хеши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совпадают</a:t>
            </a: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Атака дней рождения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Заголовок 2"/>
          <p:cNvSpPr txBox="1">
            <a:spLocks/>
          </p:cNvSpPr>
          <p:nvPr/>
        </p:nvSpPr>
        <p:spPr>
          <a:xfrm>
            <a:off x="843628" y="3354728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Атака грубой силой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3628" y="3843340"/>
            <a:ext cx="1040709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Суть атаки заключается в переборе входных значений и сравнения результата хеширования с известным.</a:t>
            </a:r>
          </a:p>
        </p:txBody>
      </p:sp>
      <p:sp>
        <p:nvSpPr>
          <p:cNvPr id="13" name="Заголовок 2"/>
          <p:cNvSpPr txBox="1">
            <a:spLocks/>
          </p:cNvSpPr>
          <p:nvPr/>
        </p:nvSpPr>
        <p:spPr>
          <a:xfrm>
            <a:off x="821105" y="439394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Атака встреча посередине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43628" y="4873222"/>
            <a:ext cx="10407090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Суть атаки как и в случае с атакой дней рождения, заключается в подборе коллизий, однако подбор осуществляется разбивая поддельное сообщение на 2 части и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хешируя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их по отдельности некими алгоритмами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hash1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hash2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причем для второй части применяется не сам алгоритм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hash2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а обратная ему функция, две половины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хеша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складываются и сравниваются с искомым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хешом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если совпадение найдено, то по сути мы создали поддельное сообщение.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821105" y="6356353"/>
            <a:ext cx="4782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http://www.panasenko.ru/Articles/168/168.html</a:t>
            </a:r>
          </a:p>
        </p:txBody>
      </p:sp>
    </p:spTree>
    <p:extLst>
      <p:ext uri="{BB962C8B-B14F-4D97-AF65-F5344CB8AC3E}">
        <p14:creationId xmlns:p14="http://schemas.microsoft.com/office/powerpoint/2010/main" val="87140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9651" y="1095279"/>
            <a:ext cx="100910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Примеры часто используемых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функций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MD5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Message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Digest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#5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SHA-1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Secure Hash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Algorithm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(1995)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использует 160 бит для хранения результата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SHA-256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Secure Hash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Algorithm 2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использует 256 бит для хранения результата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SHA-512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Secure Hash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Algorithm 2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использует 512 бит для хранения результата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SHA-3 -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Secure Hash Algorithm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новый вид алгоритма из семейства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SHA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484814"/>
              </p:ext>
            </p:extLst>
          </p:nvPr>
        </p:nvGraphicFramePr>
        <p:xfrm>
          <a:off x="821105" y="3126604"/>
          <a:ext cx="10698626" cy="3581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568">
                  <a:extLst>
                    <a:ext uri="{9D8B030D-6E8A-4147-A177-3AD203B41FA5}">
                      <a16:colId xmlns:a16="http://schemas.microsoft.com/office/drawing/2014/main" val="3124725148"/>
                    </a:ext>
                  </a:extLst>
                </a:gridCol>
                <a:gridCol w="3147116">
                  <a:extLst>
                    <a:ext uri="{9D8B030D-6E8A-4147-A177-3AD203B41FA5}">
                      <a16:colId xmlns:a16="http://schemas.microsoft.com/office/drawing/2014/main" val="1557868745"/>
                    </a:ext>
                  </a:extLst>
                </a:gridCol>
                <a:gridCol w="6922942">
                  <a:extLst>
                    <a:ext uri="{9D8B030D-6E8A-4147-A177-3AD203B41FA5}">
                      <a16:colId xmlns:a16="http://schemas.microsoft.com/office/drawing/2014/main" val="18466595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Алгоритм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Итоговый </a:t>
                      </a:r>
                      <a:r>
                        <a:rPr lang="ru-RU" dirty="0" err="1" smtClean="0"/>
                        <a:t>хеш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95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MD5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BFD408AE02EFC2FE8670B69BA74B25E4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63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SHA-1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E7FA2C38B4F1388BF7C022273D579E8FC9BB8FB0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0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SHA-256 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0AC45A5E5DFAFEA7E50814E7B226C48AA67D5054ACB96FA71FB1846C04F62269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961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SHA-512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048FACD82D43D63124E50FBCC01ED329A762CA5D1190E4BA8161CB5EC26F56D2F5278402EF70D8BDB61A0BD7882FA8CFEA5F5A421CB2FEF70DC0ABF3CA72B177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21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SHA-3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20097A01B145926A3650237CA762AE34AF6E6397A7D51C4D6A4AC06EC26F7C7D9C7900D1D28FB0098F7F899E0CD15544FCAF03E649D847C08C15C5ECB31960D1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7384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55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Решение проблемы коллизий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9651" y="1095279"/>
            <a:ext cx="1009108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Используя хеш-функцию можно составить таблицу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содержащуюю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пары ключ значение, где ключом будет является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а значением будет является некоторое хранимое по этому ключу значение, таким образом будет получена хеш-таблица.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 таких хеш-таблицах используются простые хеш-функции, которые гораздо чаще чем криптографические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функции будут давать эффект коллизий.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Выделяют 2 метода для решения проблемы коллизий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Метод цепочек – составляется таблица итоговых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хешей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хранимых ключей, далее, в случае если возникает коллизия ключей, в эту таблицу записывается не один ключ, а список ключей, и в дальнейшем, при поиске данных в такой таблицы, мы сначала быстро перемещаемся по ней используя поиск по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хешу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а затем ищем уже внутри списка ключей, размер которого предполагается несоизмеримом меньшим чем список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хешей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Метод открытой адресации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составляется таблица итоговых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хешей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которая хранит пары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ключ, и при поиске по такой таблице, мы сначала находим нужный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после чего сверяемся с ключом, если он не совпадает ищем следующий подходящий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и так до тех пор пока не будет найден нужный ключ, или не кончаться варианты.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 обоих случая предполагается, что если искомое значение не было найдено, то создается новая пара и записывается в таблицу.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67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Почитать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9651" y="1095279"/>
            <a:ext cx="1009108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https://habr.com/ru/post/345740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/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https://habr.com/ru/company/otus/blog/448350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/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https://ru.wikipedia.org/wiki/%D0%A5%D0%B5%D1%88-%D1%84%D1%83%D0%BD%D0%BA%D1%86%D0%B8%D1%8F#%D0%9C%D0%B5%D1%82%D0%BE%D0%B4%D1%8B_%D0%B1%D0%BE%D1%80%D1%8C%D0%B1%D1%8B_%D1%81_%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D0%BA%D0%BE%D0%BB%D0%BB%D0%B8%D0%B7%D0%B8%D1%8F%D0%BC%D0%B8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http://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www.panasenko.ru/Articles/168/168.html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https://ru.wikipedia.org/wiki/%D0%97%D0%B0%D0%B4%D0%B0%D1%87%D0%B0_%D0%BE_%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D1%80%D1%8E%D0%BA%D0%B7%D0%B0%D0%BA%D0%B5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https://ru.qaz.wiki/wiki/List_of_hash_functions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14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23331" y="3149823"/>
            <a:ext cx="4545339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32309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62" y="237254"/>
            <a:ext cx="5781675" cy="45720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5779" y="3261981"/>
            <a:ext cx="4813469" cy="309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5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План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98095"/>
              </p:ext>
            </p:extLst>
          </p:nvPr>
        </p:nvGraphicFramePr>
        <p:xfrm>
          <a:off x="493417" y="1244404"/>
          <a:ext cx="10418770" cy="500536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90498">
                  <a:extLst>
                    <a:ext uri="{9D8B030D-6E8A-4147-A177-3AD203B41FA5}">
                      <a16:colId xmlns:a16="http://schemas.microsoft.com/office/drawing/2014/main" val="747302958"/>
                    </a:ext>
                  </a:extLst>
                </a:gridCol>
                <a:gridCol w="790498">
                  <a:extLst>
                    <a:ext uri="{9D8B030D-6E8A-4147-A177-3AD203B41FA5}">
                      <a16:colId xmlns:a16="http://schemas.microsoft.com/office/drawing/2014/main" val="3644054527"/>
                    </a:ext>
                  </a:extLst>
                </a:gridCol>
                <a:gridCol w="4418887">
                  <a:extLst>
                    <a:ext uri="{9D8B030D-6E8A-4147-A177-3AD203B41FA5}">
                      <a16:colId xmlns:a16="http://schemas.microsoft.com/office/drawing/2014/main" val="1827389550"/>
                    </a:ext>
                  </a:extLst>
                </a:gridCol>
                <a:gridCol w="4418887">
                  <a:extLst>
                    <a:ext uri="{9D8B030D-6E8A-4147-A177-3AD203B41FA5}">
                      <a16:colId xmlns:a16="http://schemas.microsoft.com/office/drawing/2014/main" val="60667989"/>
                    </a:ext>
                  </a:extLst>
                </a:gridCol>
              </a:tblGrid>
              <a:tr h="251998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dirty="0" smtClean="0">
                          <a:effectLst/>
                        </a:rPr>
                        <a:t>Номер</a:t>
                      </a:r>
                      <a:endParaRPr lang="ru-RU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dirty="0" smtClean="0">
                          <a:effectLst/>
                        </a:rPr>
                        <a:t>Дата </a:t>
                      </a:r>
                      <a:endParaRPr lang="ru-RU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dirty="0" smtClean="0">
                          <a:effectLst/>
                        </a:rPr>
                        <a:t>Тема</a:t>
                      </a:r>
                      <a:endParaRPr lang="ru-RU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dirty="0" smtClean="0">
                          <a:effectLst/>
                        </a:rPr>
                        <a:t>Краткое описание</a:t>
                      </a:r>
                      <a:endParaRPr lang="ru-RU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b"/>
                </a:tc>
                <a:extLst>
                  <a:ext uri="{0D108BD9-81ED-4DB2-BD59-A6C34878D82A}">
                    <a16:rowId xmlns:a16="http://schemas.microsoft.com/office/drawing/2014/main" val="3778079815"/>
                  </a:ext>
                </a:extLst>
              </a:tr>
              <a:tr h="936657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10.02.21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Модель работы RAM, асимптотические обозначения О-большое, о-малое, сигма-большое, </a:t>
                      </a:r>
                      <a:r>
                        <a:rPr lang="ru-RU" sz="1000" dirty="0" err="1">
                          <a:effectLst/>
                        </a:rPr>
                        <a:t>тетта</a:t>
                      </a:r>
                      <a:r>
                        <a:rPr lang="ru-RU" sz="1000" dirty="0">
                          <a:effectLst/>
                        </a:rPr>
                        <a:t>-большое. Сортировки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В рамках лекции раскрываются темы базовой упрощенной модели компьютера и памяти, </a:t>
                      </a:r>
                      <a:r>
                        <a:rPr lang="ru-RU" sz="1000" dirty="0" smtClean="0">
                          <a:effectLst/>
                        </a:rPr>
                        <a:t>которые </a:t>
                      </a:r>
                      <a:r>
                        <a:rPr lang="ru-RU" sz="1000" dirty="0">
                          <a:effectLst/>
                        </a:rPr>
                        <a:t>используются при построении и анализе алгоритмов. </a:t>
                      </a:r>
                      <a:r>
                        <a:rPr lang="ru-RU" sz="1000" dirty="0" smtClean="0">
                          <a:effectLst/>
                        </a:rPr>
                        <a:t>Вводятся </a:t>
                      </a:r>
                      <a:r>
                        <a:rPr lang="ru-RU" sz="1000" dirty="0">
                          <a:effectLst/>
                        </a:rPr>
                        <a:t>и раскрываются понятия асимптотических обозначений использующихся при анализе производительности алгоритмов, такие как О большое, о малое, сигма большое, </a:t>
                      </a:r>
                      <a:r>
                        <a:rPr lang="ru-RU" sz="1000" dirty="0" err="1">
                          <a:effectLst/>
                        </a:rPr>
                        <a:t>тетта</a:t>
                      </a:r>
                      <a:r>
                        <a:rPr lang="ru-RU" sz="1000" dirty="0">
                          <a:effectLst/>
                        </a:rPr>
                        <a:t> </a:t>
                      </a:r>
                      <a:r>
                        <a:rPr lang="ru-RU" sz="1000" dirty="0" smtClean="0">
                          <a:effectLst/>
                        </a:rPr>
                        <a:t>большое. </a:t>
                      </a:r>
                      <a:r>
                        <a:rPr lang="ru-RU" sz="1000" dirty="0">
                          <a:effectLst/>
                        </a:rPr>
                        <a:t>В завершении лекции </a:t>
                      </a:r>
                      <a:r>
                        <a:rPr lang="ru-RU" sz="1000" dirty="0" smtClean="0">
                          <a:effectLst/>
                        </a:rPr>
                        <a:t>рассматриваются </a:t>
                      </a:r>
                      <a:r>
                        <a:rPr lang="ru-RU" sz="1000" dirty="0">
                          <a:effectLst/>
                        </a:rPr>
                        <a:t>несколько общеупотребимых методов сортировки, с привязкой к их </a:t>
                      </a:r>
                      <a:r>
                        <a:rPr lang="ru-RU" sz="1000" dirty="0" smtClean="0">
                          <a:effectLst/>
                        </a:rPr>
                        <a:t>асимптотической </a:t>
                      </a:r>
                      <a:r>
                        <a:rPr lang="ru-RU" sz="1000" dirty="0">
                          <a:effectLst/>
                        </a:rPr>
                        <a:t>сложности.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2954591187"/>
                  </a:ext>
                </a:extLst>
              </a:tr>
              <a:tr h="540439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2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24.02.21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Список, Стек, Очередь, </a:t>
                      </a:r>
                      <a:r>
                        <a:rPr lang="ru-RU" sz="1000" dirty="0" smtClean="0">
                          <a:effectLst/>
                        </a:rPr>
                        <a:t>Модели </a:t>
                      </a:r>
                      <a:r>
                        <a:rPr lang="ru-RU" sz="1000" dirty="0">
                          <a:effectLst/>
                        </a:rPr>
                        <a:t>и особенности реализации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В рамках лекции рассматриваются поочередно такие базовые структуры как список, стек и очередь. В случае каждой структуры рассматривается базовая модель данных лежащая в ее основе и затрагивается тема особенностей реализации той или иной структуры.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2558188580"/>
                  </a:ext>
                </a:extLst>
              </a:tr>
              <a:tr h="540439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3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10.03.21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Двоичные </a:t>
                      </a:r>
                      <a:r>
                        <a:rPr lang="ru-RU" sz="1000" dirty="0" smtClean="0">
                          <a:effectLst/>
                        </a:rPr>
                        <a:t>деревья, </a:t>
                      </a:r>
                      <a:r>
                        <a:rPr lang="ru-RU" sz="1000" dirty="0">
                          <a:effectLst/>
                        </a:rPr>
                        <a:t>двоичное дерево поиска, </a:t>
                      </a:r>
                      <a:r>
                        <a:rPr lang="ru-RU" sz="1000" dirty="0" smtClean="0">
                          <a:effectLst/>
                        </a:rPr>
                        <a:t>самобалансирующиеся </a:t>
                      </a:r>
                      <a:r>
                        <a:rPr lang="ru-RU" sz="1000" dirty="0">
                          <a:effectLst/>
                        </a:rPr>
                        <a:t>деревья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В рамках лекции рассматривается структура двоичного дерева, его применимость к задачи поиска в коллекции, рассматриваются понятие </a:t>
                      </a:r>
                      <a:r>
                        <a:rPr lang="ru-RU" sz="1000" dirty="0" smtClean="0">
                          <a:effectLst/>
                        </a:rPr>
                        <a:t>самобалансирующихся </a:t>
                      </a:r>
                      <a:r>
                        <a:rPr lang="ru-RU" sz="1000" dirty="0">
                          <a:effectLst/>
                        </a:rPr>
                        <a:t>деревьев, а так же модели(или 1 модель) таких деревьев.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2497698993"/>
                  </a:ext>
                </a:extLst>
              </a:tr>
              <a:tr h="408366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24.03.21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Хеширование, </a:t>
                      </a:r>
                      <a:r>
                        <a:rPr lang="ru-RU" sz="1000" dirty="0" err="1">
                          <a:effectLst/>
                        </a:rPr>
                        <a:t>хеш</a:t>
                      </a:r>
                      <a:r>
                        <a:rPr lang="ru-RU" sz="1000" dirty="0">
                          <a:effectLst/>
                        </a:rPr>
                        <a:t> таблицы, словари ключ значение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В рамках лекции </a:t>
                      </a:r>
                      <a:r>
                        <a:rPr lang="ru-RU" sz="1000" dirty="0" smtClean="0">
                          <a:effectLst/>
                        </a:rPr>
                        <a:t>рассматривается </a:t>
                      </a:r>
                      <a:r>
                        <a:rPr lang="ru-RU" sz="1000" dirty="0">
                          <a:effectLst/>
                        </a:rPr>
                        <a:t>тема хеширования и построения </a:t>
                      </a:r>
                      <a:r>
                        <a:rPr lang="ru-RU" sz="1000" dirty="0" err="1">
                          <a:effectLst/>
                        </a:rPr>
                        <a:t>хеш</a:t>
                      </a:r>
                      <a:r>
                        <a:rPr lang="ru-RU" sz="1000" dirty="0">
                          <a:effectLst/>
                        </a:rPr>
                        <a:t> таблиц, а так же варианты реализации </a:t>
                      </a:r>
                      <a:r>
                        <a:rPr lang="ru-RU" sz="1000" dirty="0" smtClean="0">
                          <a:effectLst/>
                        </a:rPr>
                        <a:t>структуры </a:t>
                      </a:r>
                      <a:r>
                        <a:rPr lang="ru-RU" sz="1000" dirty="0">
                          <a:effectLst/>
                        </a:rPr>
                        <a:t>словаря содержащего пары ключ </a:t>
                      </a:r>
                      <a:r>
                        <a:rPr lang="ru-RU" sz="1000" dirty="0" smtClean="0">
                          <a:effectLst/>
                        </a:rPr>
                        <a:t>значение.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3331311"/>
                  </a:ext>
                </a:extLst>
              </a:tr>
              <a:tr h="672512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5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07.04.21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Граф, обход в ширину, обход в глубину , Поиск циклов, поиск кратчайшего пути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В рамках лекции </a:t>
                      </a:r>
                      <a:r>
                        <a:rPr lang="ru-RU" sz="1000" dirty="0" smtClean="0">
                          <a:effectLst/>
                        </a:rPr>
                        <a:t>рассматривается </a:t>
                      </a:r>
                      <a:r>
                        <a:rPr lang="ru-RU" sz="1000" dirty="0">
                          <a:effectLst/>
                        </a:rPr>
                        <a:t>понятие графа, раскрываются основные понятия с ним связанные, применимость графов и их широкую распространенность в информационных системах. Рассматриваются задачи обхода графа в ширину и в глубину, а так же задача поиска кратчайшего пути в графе.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3955802643"/>
                  </a:ext>
                </a:extLst>
              </a:tr>
              <a:tr h="276294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6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21.04.21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Очередь с приоритетом, куча.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В рамках лекции расматриватеся струтктура кучи и очереди с приоритетом, ее модель и применимость.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3286023135"/>
                  </a:ext>
                </a:extLst>
              </a:tr>
              <a:tr h="540439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7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05.05.21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Подходы к построению алгоритмов, жадный подход, подход разделяй и властвуй, динамическое программирование, случайный подход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В рамках лекции рассматриваются основные базовые подходы к построению самостоятельных алгоритмов. Рассматриваются подход жадных алгоритмов, разделяй и властвуй, а так же динамическое программирование.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3985589943"/>
                  </a:ext>
                </a:extLst>
              </a:tr>
              <a:tr h="276294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8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19.05.21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 smtClean="0">
                          <a:effectLst/>
                        </a:rPr>
                        <a:t>Трудно решаемые </a:t>
                      </a:r>
                      <a:r>
                        <a:rPr lang="ru-RU" sz="1000" dirty="0">
                          <a:effectLst/>
                        </a:rPr>
                        <a:t>задачи, понятие классов сложности.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В рамках лекции будут введено понятие классов сложности, описаны эти классы и будут предложены сложные задачи относящиеся к этим классам.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2203116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09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Хеширование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Хеширование, это применение особого алгоритма к некоторым входным данным произвольного типа, преобразующего их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 битовую строку установленной длинны, строка часто выводиться в форме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шестнадцатеричного чиста.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Алгоритмом который применяется для хеширования называют хеш-функцией или функцией свертки.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Результат работы алгоритма хеширования называют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хешем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-кодом,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-суммой.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Как работает хеширование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51" y="3113805"/>
            <a:ext cx="5391687" cy="360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988018" y="3417230"/>
            <a:ext cx="5713141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построении ассоциативных массивов;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поиске дубликатов в сериях наборов данных;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построении уникальных идентификаторов для наборов данных;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вычислении контрольных сумм от данных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последующего обнаружения в них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ошибок,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возникающих при хранении и/или передаче данных;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сохранении паролей в системах защиты в виде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-кода;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выработке электронной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подписи;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53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28744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 умолчанию, базовая реализация хэш-функции должна удовлетворять следующим свойствам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Детерминированность – т.е. функция должна, в обязательном порядке, выдавать одинаковый вывод на одинаковы ввод.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Скорость вычисления – функция должна быстро вычисляться, что бы ее можно было эффективно использовать для итеративных и постоянно возникающих процессов.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Минимальное количество коллизий. – все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хеширующие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функции не гарантируют полное отсутствие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колизий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на бесконечном наборе входных данных. 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Коллизии это пересечение значений выдаваемых 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функцией как результат своей работы для двух абсолютно разных вводов.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147478"/>
              </p:ext>
            </p:extLst>
          </p:nvPr>
        </p:nvGraphicFramePr>
        <p:xfrm>
          <a:off x="829652" y="4737495"/>
          <a:ext cx="10759596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585">
                  <a:extLst>
                    <a:ext uri="{9D8B030D-6E8A-4147-A177-3AD203B41FA5}">
                      <a16:colId xmlns:a16="http://schemas.microsoft.com/office/drawing/2014/main" val="3124725148"/>
                    </a:ext>
                  </a:extLst>
                </a:gridCol>
                <a:gridCol w="2606467">
                  <a:extLst>
                    <a:ext uri="{9D8B030D-6E8A-4147-A177-3AD203B41FA5}">
                      <a16:colId xmlns:a16="http://schemas.microsoft.com/office/drawing/2014/main" val="1557868745"/>
                    </a:ext>
                  </a:extLst>
                </a:gridCol>
                <a:gridCol w="5733637">
                  <a:extLst>
                    <a:ext uri="{9D8B030D-6E8A-4147-A177-3AD203B41FA5}">
                      <a16:colId xmlns:a16="http://schemas.microsoft.com/office/drawing/2014/main" val="1846659587"/>
                    </a:ext>
                  </a:extLst>
                </a:gridCol>
                <a:gridCol w="1898907">
                  <a:extLst>
                    <a:ext uri="{9D8B030D-6E8A-4147-A177-3AD203B41FA5}">
                      <a16:colId xmlns:a16="http://schemas.microsoft.com/office/drawing/2014/main" val="17000290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Ввод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Итоговый </a:t>
                      </a:r>
                      <a:r>
                        <a:rPr lang="ru-RU" dirty="0" err="1" smtClean="0"/>
                        <a:t>хеш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Наличие коллизий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95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Первый набор</a:t>
                      </a:r>
                      <a:r>
                        <a:rPr lang="ru-RU" baseline="0" dirty="0" smtClean="0"/>
                        <a:t> данных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F98C469D0CF7E5D466DF06D339990EE138674B6D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Коллизия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63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Второй набор данных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CF1E415CEEA860D81EC9233D626AE90EBAA823A7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Нет коллизий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0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Третий набор данных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F98C469D0CF7E5D466DF06D339990EE138674B6D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Коллизия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961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717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Криптографическая хеш-функция — Википеди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109" y="1699046"/>
            <a:ext cx="4716570" cy="453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7172" y="2658640"/>
            <a:ext cx="4525016" cy="247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16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Универсальное хеширование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Универсальным хешированием называют алгоритм в котором 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-функция выбирается случайным образом из заранее заданного набора хеш-функций что обеспечивает значительное сокращение коллизий и более равномерное хеширование.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1105" y="3617196"/>
            <a:ext cx="1009108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Идеальной хеш-функцией называется и считается та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функция которая никогда не дает одинаковых результатов на различные входные данные, т.е. никогда не возникает коллизий.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обеспечения такого результата хеширование производиться в 2 уровня.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Разумеется есть ограничение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идеальная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хешь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функция существует только для конечного набора входных данных, т.е.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предполагается что после создания контейнера состав ключей уже не меняется, что будет гарантировать быстроту и однозначность доступа к данным, но вызывать трудоемкую перегенерацию при каждом добавлении.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https://neerc.ifmo.ru/wiki/index.php?title=%D0%98%D0%B4%D0%B5%D0%B0%D0%BB%D1%8C%D0%BD%D0%BE%D0%B5_%D1%85%D0%B5%D1%88%D0%B8%D1%80%D0%BE%D0%B2%D0%B0%D0%BD%D0%B8%D0%B5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Заголовок 2"/>
          <p:cNvSpPr txBox="1">
            <a:spLocks/>
          </p:cNvSpPr>
          <p:nvPr/>
        </p:nvSpPr>
        <p:spPr>
          <a:xfrm>
            <a:off x="830630" y="2861109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Идеальная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14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Криптографическая хэш-функция — это специальный класс хэш-функций, который имеет различные свойства, необходимые для криптографии.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Описание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1105" y="2355437"/>
            <a:ext cx="1009108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Свойство 1: </a:t>
            </a: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Коллизионная устойчивость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Это свойство обозначает, что для данной функции еще не было найдено данных которые создают коллизию, в общем же смысле означает, что для поиска коллизий необходимо потратить огромное количество времени.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Свойство 2: </a:t>
            </a: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Устойчивость к поиску первого прообраза</a:t>
            </a:r>
            <a:endParaRPr lang="ru-RU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Это свойство означает, что для данной функции крайне сложно выполнить операцию поиска исходного сообщения имея итоговый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причем это свойство должно соблюдаться вне зависимости от того будет ли поиск выполнятся перебором или каким либо образом раскручиваться из итогового результата.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Свойство 3: </a:t>
            </a: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Устойчивость к поиску второго прообразу</a:t>
            </a:r>
            <a:endParaRPr lang="ru-RU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Это свойство означает, что для данной функции крайне сложно выполнить операцию поиска исходного сообщения имея итоговый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 исходное сообщение дающее коллизию.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387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Аналитическое доказательство выполнения приведенных ранее свойств весьма сложная задача, а само словосочетание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доказумо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безопасная функция означает, что задачи поиска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колизии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 поиска первого прообраза являются нерешаемыми за полиномиальное время и время требуемое на их решение экспоненциально зависит от размера итогового ключа.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У доказательного подхода есть определенные недостатки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Алгоритмы которые на данный момент являются доказуемо безопасными вычислительно сложны, что не позволяет использовать их в потоковых задачах.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Трудоемкость разработки и обоснования доказуемо безопасной функции огромна.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Само доказательство строиться на сведении решения задач поиска коллизий, первого и второго прообразов к задачам которые имеют требуемую сложность в среднем и худшем случаях, что потенциально делает эти функции уязвимыми.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Примеры таких функций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VSH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основана на сложности задачи нахождения нетривиальных квадратных корней по модулю составного числа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ECOH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основана на идее эллиптических кривых, задаче о сумме подмножеств и суммировании полиномов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FSB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показано что взломать функцию так же сложно как решить задачу известную как регулярное синдромное декодирование.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Knapsack-based hash functions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это функции которые основаны на задаче о рюкзаке.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Доказуемо безопасные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179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1607</TotalTime>
  <Words>1882</Words>
  <Application>Microsoft Office PowerPoint</Application>
  <PresentationFormat>Широкоэкранный</PresentationFormat>
  <Paragraphs>201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Пысин Максим Дмитриевич</cp:lastModifiedBy>
  <cp:revision>221</cp:revision>
  <dcterms:created xsi:type="dcterms:W3CDTF">2018-10-31T17:08:02Z</dcterms:created>
  <dcterms:modified xsi:type="dcterms:W3CDTF">2021-03-24T10:01:25Z</dcterms:modified>
</cp:coreProperties>
</file>

<file path=docProps/thumbnail.jpeg>
</file>